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5" r:id="rId1"/>
  </p:sldMasterIdLst>
  <p:sldIdLst>
    <p:sldId id="271" r:id="rId2"/>
    <p:sldId id="272" r:id="rId3"/>
    <p:sldId id="273" r:id="rId4"/>
    <p:sldId id="275" r:id="rId5"/>
    <p:sldId id="276" r:id="rId6"/>
    <p:sldId id="277" r:id="rId7"/>
    <p:sldId id="278" r:id="rId8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469" autoAdjust="0"/>
    <p:restoredTop sz="94660"/>
  </p:normalViewPr>
  <p:slideViewPr>
    <p:cSldViewPr>
      <p:cViewPr varScale="1">
        <p:scale>
          <a:sx n="125" d="100"/>
          <a:sy n="125" d="100"/>
        </p:scale>
        <p:origin x="-149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655 h 1906"/>
                <a:gd name="T4" fmla="*/ 5776 w 5740"/>
                <a:gd name="T5" fmla="*/ 1655 h 1906"/>
                <a:gd name="T6" fmla="*/ 5776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5371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15372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9DFBB2-CFB9-4C27-A254-337BFF7B4F5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2076276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E2EF61-B6B6-4B7A-82FA-7EE7C55382FC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6755229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D5B378-4118-4BEB-8D8C-069E32430A3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44197214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내용 개체 틀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1DD770-1F64-4BAD-983D-FCFA6498C51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31647375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5E3939-0D57-44DD-B35A-EDCE3A733BE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0149320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84BA812-1451-4472-95F1-1E71CD2C98B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158606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11A58C-0C31-4AF2-BA34-1B243A2D885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6249948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6D3B6E-DFE0-49E6-8FB7-9F1F8679DAD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32410807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AFB58D-D0F5-4844-B8AB-24F812D4DC7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8025960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ADF684-B243-4DE1-9F73-A8C5152C6E2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5422172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669684-BB91-47C8-9510-485EC504110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802456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A1EAEB-7708-41C9-9EF7-272010B5352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3634101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pPr>
              <a:defRPr/>
            </a:pPr>
            <a:fld id="{C04FCD5C-2665-4ADC-BBDF-029D07EB999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14342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4343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4344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038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4346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</p:grpSp>
        <p:sp>
          <p:nvSpPr>
            <p:cNvPr id="14347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3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655 h 1906"/>
                <a:gd name="T4" fmla="*/ 5776 w 5740"/>
                <a:gd name="T5" fmla="*/ 1655 h 1906"/>
                <a:gd name="T6" fmla="*/ 5776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4349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4350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351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18" r:id="rId1"/>
    <p:sldLayoutId id="2147483707" r:id="rId2"/>
    <p:sldLayoutId id="2147483708" r:id="rId3"/>
    <p:sldLayoutId id="2147483709" r:id="rId4"/>
    <p:sldLayoutId id="2147483710" r:id="rId5"/>
    <p:sldLayoutId id="2147483711" r:id="rId6"/>
    <p:sldLayoutId id="2147483712" r:id="rId7"/>
    <p:sldLayoutId id="2147483713" r:id="rId8"/>
    <p:sldLayoutId id="2147483714" r:id="rId9"/>
    <p:sldLayoutId id="2147483715" r:id="rId10"/>
    <p:sldLayoutId id="2147483716" r:id="rId11"/>
    <p:sldLayoutId id="2147483717" r:id="rId12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Ch. 2.  THERMODYNAMICS FOR AQUEOUS GEOCHEMISTRY</a:t>
            </a: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내용 개체 틀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altLang="ko-KR" dirty="0" smtClean="0">
                <a:solidFill>
                  <a:srgbClr val="FFCDCD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2-1. Definitions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-  A review of undergraduate level thermodynamics</a:t>
            </a:r>
          </a:p>
          <a:p>
            <a:pPr>
              <a:buFont typeface="Wingdings" pitchFamily="2" charset="2"/>
              <a:buNone/>
              <a:defRPr/>
            </a:pP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Systems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Open, Closed, Isolated, (Adiabatic)</a:t>
            </a:r>
          </a:p>
          <a:p>
            <a:pPr lvl="1">
              <a:defRPr/>
            </a:pPr>
            <a:r>
              <a:rPr lang="en-US" altLang="ko-KR" dirty="0" err="1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Paramters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extensive, intensive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Functions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Path dependent &amp; Independent (static)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Phases, components, degree of freedom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Gibbs phase rule</a:t>
            </a:r>
          </a:p>
          <a:p>
            <a:pPr lvl="2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F=C-P+2=C’-P+2-R (C’; no of species, R; no. of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rxn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lvl="1">
              <a:defRPr/>
            </a:pP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76" name="TextBox 5"/>
          <p:cNvSpPr txBox="1">
            <a:spLocks noChangeArrowheads="1"/>
          </p:cNvSpPr>
          <p:nvPr/>
        </p:nvSpPr>
        <p:spPr bwMode="auto">
          <a:xfrm>
            <a:off x="8459788" y="6351588"/>
            <a:ext cx="627062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5pPr>
            <a:lvl6pPr marL="25146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6pPr>
            <a:lvl7pPr marL="29718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7pPr>
            <a:lvl8pPr marL="34290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8pPr>
            <a:lvl9pPr marL="38862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9pPr>
          </a:lstStyle>
          <a:p>
            <a:pPr eaLnBrk="1" hangingPunct="1"/>
            <a:r>
              <a:rPr lang="en-US" altLang="ko-KR" sz="2400"/>
              <a:t>2-1</a:t>
            </a:r>
            <a:endParaRPr lang="ko-KR" altLang="en-US" sz="24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Ch. 2.</a:t>
            </a: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solidFill>
                  <a:srgbClr val="FFCDCD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2-1.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Reactions:</a:t>
            </a:r>
          </a:p>
          <a:p>
            <a:pPr lvl="2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Homogeneous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vs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heterogeneous (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rxn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lvl="2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Reversible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vs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irreversible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rxns</a:t>
            </a: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2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Congruent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vs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incongruent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rxns</a:t>
            </a: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Internal energy (U)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Entropy (S)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Enthalpy (H)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Gibbs free energy (G)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Chemical potential (m)</a:t>
            </a:r>
          </a:p>
          <a:p>
            <a:pPr lvl="3">
              <a:defRPr/>
            </a:pP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100" name="TextBox 3"/>
          <p:cNvSpPr txBox="1">
            <a:spLocks noChangeArrowheads="1"/>
          </p:cNvSpPr>
          <p:nvPr/>
        </p:nvSpPr>
        <p:spPr bwMode="auto">
          <a:xfrm>
            <a:off x="8459788" y="6351588"/>
            <a:ext cx="627062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5pPr>
            <a:lvl6pPr marL="25146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6pPr>
            <a:lvl7pPr marL="29718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7pPr>
            <a:lvl8pPr marL="34290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8pPr>
            <a:lvl9pPr marL="38862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9pPr>
          </a:lstStyle>
          <a:p>
            <a:pPr eaLnBrk="1" hangingPunct="1"/>
            <a:r>
              <a:rPr lang="en-US" altLang="ko-KR" sz="2400"/>
              <a:t>2-2</a:t>
            </a:r>
            <a:endParaRPr lang="ko-KR" altLang="en-US" sz="2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Ch. 2.</a:t>
            </a: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solidFill>
                  <a:srgbClr val="FFCDCD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2-1.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Fist Law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Second Law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Third Law</a:t>
            </a:r>
          </a:p>
          <a:p>
            <a:pPr lvl="1">
              <a:defRPr/>
            </a:pPr>
            <a:endParaRPr lang="en-US" altLang="ko-KR" dirty="0" smtClean="0">
              <a:solidFill>
                <a:srgbClr val="9FE6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State of a system: 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Evolutionary (disequilibrium), steady, &amp; equilibrium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How do you determine evolution direction?: 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spontaneity problem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What is the qualitative meaning of U, S, H??</a:t>
            </a:r>
          </a:p>
          <a:p>
            <a:pPr lvl="1">
              <a:defRPr/>
            </a:pPr>
            <a:endParaRPr lang="en-US" altLang="ko-KR" dirty="0" smtClean="0">
              <a:solidFill>
                <a:srgbClr val="9FE6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3">
              <a:defRPr/>
            </a:pP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124" name="TextBox 3"/>
          <p:cNvSpPr txBox="1">
            <a:spLocks noChangeArrowheads="1"/>
          </p:cNvSpPr>
          <p:nvPr/>
        </p:nvSpPr>
        <p:spPr bwMode="auto">
          <a:xfrm>
            <a:off x="8459788" y="6351588"/>
            <a:ext cx="627062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5pPr>
            <a:lvl6pPr marL="25146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6pPr>
            <a:lvl7pPr marL="29718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7pPr>
            <a:lvl8pPr marL="34290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8pPr>
            <a:lvl9pPr marL="38862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9pPr>
          </a:lstStyle>
          <a:p>
            <a:pPr eaLnBrk="1" hangingPunct="1"/>
            <a:r>
              <a:rPr lang="en-US" altLang="ko-KR" sz="2400"/>
              <a:t>2-3</a:t>
            </a:r>
            <a:endParaRPr lang="ko-KR" altLang="en-US" sz="24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Ch. 2.</a:t>
            </a: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defRPr/>
            </a:pPr>
            <a:r>
              <a:rPr lang="en-US" altLang="ko-KR" dirty="0" smtClean="0">
                <a:solidFill>
                  <a:srgbClr val="FFCDCD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2-2. Equilibrium constant K</a:t>
            </a:r>
          </a:p>
          <a:p>
            <a:pPr>
              <a:defRPr/>
            </a:pPr>
            <a:endParaRPr lang="en-US" altLang="ko-KR" dirty="0" smtClean="0">
              <a:solidFill>
                <a:srgbClr val="FFCDCD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For a reaction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</a:p>
          <a:p>
            <a:pPr lvl="1">
              <a:defRPr/>
            </a:pP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2">
              <a:buFont typeface="Wingdings" pitchFamily="2" charset="2"/>
              <a:buNone/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aA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+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bB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=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cC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+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dD</a:t>
            </a: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2">
              <a:buFont typeface="Wingdings" pitchFamily="2" charset="2"/>
              <a:buNone/>
              <a:defRPr/>
            </a:pP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2">
              <a:buFont typeface="Wingdings" pitchFamily="2" charset="2"/>
              <a:buNone/>
              <a:defRPr/>
            </a:pP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DG</a:t>
            </a:r>
            <a:r>
              <a:rPr lang="en-US" altLang="ko-KR" baseline="-25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r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= total G of prod. – total G of reactants</a:t>
            </a:r>
          </a:p>
          <a:p>
            <a:pPr lvl="2">
              <a:buFont typeface="Wingdings" pitchFamily="2" charset="2"/>
              <a:buNone/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 =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Sn</a:t>
            </a:r>
            <a:r>
              <a:rPr lang="en-US" altLang="ko-KR" baseline="-25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G</a:t>
            </a:r>
            <a:r>
              <a:rPr lang="en-US" altLang="ko-KR" baseline="-25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=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cG</a:t>
            </a:r>
            <a:r>
              <a:rPr lang="en-US" altLang="ko-KR" baseline="-25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+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dG</a:t>
            </a:r>
            <a:r>
              <a:rPr lang="en-US" altLang="ko-KR" baseline="-25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–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aG</a:t>
            </a:r>
            <a:r>
              <a:rPr lang="en-US" altLang="ko-KR" baseline="-25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–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bG</a:t>
            </a:r>
            <a:r>
              <a:rPr lang="en-US" altLang="ko-KR" baseline="-25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endParaRPr lang="en-US" altLang="ko-KR" baseline="-25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2">
              <a:buFont typeface="Wingdings" pitchFamily="2" charset="2"/>
              <a:buNone/>
              <a:defRPr/>
            </a:pPr>
            <a:r>
              <a:rPr lang="en-US" altLang="ko-KR" baseline="-25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=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DG</a:t>
            </a:r>
            <a:r>
              <a:rPr lang="en-US" altLang="ko-KR" baseline="-25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r</a:t>
            </a:r>
            <a:r>
              <a:rPr lang="en-US" altLang="ko-KR" baseline="30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+ RT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ln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{[C]</a:t>
            </a:r>
            <a:r>
              <a:rPr lang="en-US" altLang="ko-KR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[D]</a:t>
            </a:r>
            <a:r>
              <a:rPr lang="en-US" altLang="ko-KR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/[A]</a:t>
            </a:r>
            <a:r>
              <a:rPr lang="en-US" altLang="ko-KR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[B]</a:t>
            </a:r>
            <a:r>
              <a:rPr lang="en-US" altLang="ko-KR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}</a:t>
            </a:r>
          </a:p>
          <a:p>
            <a:pPr lvl="2">
              <a:buFont typeface="Wingdings" pitchFamily="2" charset="2"/>
              <a:buNone/>
              <a:defRPr/>
            </a:pP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2">
              <a:buFont typeface="Wingdings" pitchFamily="2" charset="2"/>
              <a:buNone/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When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equil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., </a:t>
            </a:r>
          </a:p>
          <a:p>
            <a:pPr lvl="2">
              <a:buFont typeface="Wingdings" pitchFamily="2" charset="2"/>
              <a:buNone/>
              <a:defRPr/>
            </a:pPr>
            <a:r>
              <a:rPr lang="en-US" altLang="ko-KR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		</a:t>
            </a:r>
            <a:r>
              <a:rPr lang="en-US" altLang="ko-KR" b="1" u="sng" dirty="0" err="1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ln</a:t>
            </a:r>
            <a:r>
              <a:rPr lang="en-US" altLang="ko-KR" b="1" u="sng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K = - </a:t>
            </a:r>
            <a:r>
              <a:rPr lang="en-US" altLang="ko-KR" b="1" u="sng" dirty="0" err="1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DG</a:t>
            </a:r>
            <a:r>
              <a:rPr lang="en-US" altLang="ko-KR" b="1" u="sng" baseline="-25000" dirty="0" err="1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</a:t>
            </a:r>
            <a:r>
              <a:rPr lang="en-US" altLang="ko-KR" b="1" u="sng" baseline="30000" dirty="0" err="1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o</a:t>
            </a:r>
            <a:r>
              <a:rPr lang="en-US" altLang="ko-KR" b="1" u="sng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/RT</a:t>
            </a:r>
          </a:p>
          <a:p>
            <a:pPr lvl="2">
              <a:buFont typeface="Wingdings" pitchFamily="2" charset="2"/>
              <a:buNone/>
              <a:defRPr/>
            </a:pPr>
            <a:endParaRPr lang="en-US" altLang="ko-KR" b="1" u="sng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2">
              <a:buFont typeface="Wingdings" pitchFamily="2" charset="2"/>
              <a:buNone/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(Read the text from p.10 to 19 for the solution models)</a:t>
            </a:r>
          </a:p>
          <a:p>
            <a:pPr lvl="1">
              <a:buFont typeface="Wingdings" pitchFamily="2" charset="2"/>
              <a:buNone/>
              <a:defRPr/>
            </a:pPr>
            <a:endParaRPr lang="en-US" altLang="ko-KR" dirty="0" smtClean="0">
              <a:solidFill>
                <a:srgbClr val="9FE6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defRPr/>
            </a:pPr>
            <a:endParaRPr lang="en-US" altLang="ko-KR" dirty="0" smtClean="0">
              <a:solidFill>
                <a:srgbClr val="9FE6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3">
              <a:defRPr/>
            </a:pP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148" name="TextBox 3"/>
          <p:cNvSpPr txBox="1">
            <a:spLocks noChangeArrowheads="1"/>
          </p:cNvSpPr>
          <p:nvPr/>
        </p:nvSpPr>
        <p:spPr bwMode="auto">
          <a:xfrm>
            <a:off x="8459788" y="6351588"/>
            <a:ext cx="627062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5pPr>
            <a:lvl6pPr marL="25146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6pPr>
            <a:lvl7pPr marL="29718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7pPr>
            <a:lvl8pPr marL="34290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8pPr>
            <a:lvl9pPr marL="38862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9pPr>
          </a:lstStyle>
          <a:p>
            <a:pPr eaLnBrk="1" hangingPunct="1"/>
            <a:r>
              <a:rPr lang="en-US" altLang="ko-KR" sz="2400"/>
              <a:t>2-5</a:t>
            </a:r>
            <a:endParaRPr lang="ko-KR" altLang="en-US" sz="24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Ch. 2.</a:t>
            </a: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solidFill>
                  <a:srgbClr val="FFCDCD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2-2.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Effects of T-P changes on K</a:t>
            </a:r>
          </a:p>
          <a:p>
            <a:pPr lvl="1">
              <a:buFont typeface="Wingdings" pitchFamily="2" charset="2"/>
              <a:buNone/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(Read text from p.19  to 32)</a:t>
            </a:r>
          </a:p>
          <a:p>
            <a:pPr lvl="1">
              <a:buFont typeface="Wingdings" pitchFamily="2" charset="2"/>
              <a:buNone/>
              <a:defRPr/>
            </a:pP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buFont typeface="Wingdings" pitchFamily="2" charset="2"/>
              <a:buNone/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Compare this with the T-P dependency calculation of Gibbs free energy than converting it to K</a:t>
            </a:r>
          </a:p>
          <a:p>
            <a:pPr lvl="3">
              <a:defRPr/>
            </a:pP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172" name="TextBox 3"/>
          <p:cNvSpPr txBox="1">
            <a:spLocks noChangeArrowheads="1"/>
          </p:cNvSpPr>
          <p:nvPr/>
        </p:nvSpPr>
        <p:spPr bwMode="auto">
          <a:xfrm>
            <a:off x="8459788" y="6351588"/>
            <a:ext cx="627062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5pPr>
            <a:lvl6pPr marL="25146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6pPr>
            <a:lvl7pPr marL="29718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7pPr>
            <a:lvl8pPr marL="34290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8pPr>
            <a:lvl9pPr marL="38862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9pPr>
          </a:lstStyle>
          <a:p>
            <a:pPr eaLnBrk="1" hangingPunct="1"/>
            <a:r>
              <a:rPr lang="en-US" altLang="ko-KR" sz="2400"/>
              <a:t>2-6</a:t>
            </a:r>
            <a:endParaRPr lang="ko-KR" altLang="en-US" sz="24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Ch. 2.</a:t>
            </a: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solidFill>
                  <a:srgbClr val="FFCDCD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2-2.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Check the following terms</a:t>
            </a:r>
          </a:p>
          <a:p>
            <a:pPr lvl="3">
              <a:defRPr/>
            </a:pP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3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Concentrations</a:t>
            </a:r>
          </a:p>
          <a:p>
            <a:pPr lvl="3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Solutions</a:t>
            </a:r>
          </a:p>
          <a:p>
            <a:pPr lvl="3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Mathematical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expressons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of activity </a:t>
            </a:r>
            <a:r>
              <a:rPr lang="en-US" altLang="ko-KR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quotuent</a:t>
            </a: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(Q)</a:t>
            </a:r>
          </a:p>
          <a:p>
            <a:pPr lvl="3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Internal consistency of a dataset</a:t>
            </a:r>
          </a:p>
          <a:p>
            <a:pPr lvl="3">
              <a:defRPr/>
            </a:pP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196" name="TextBox 3"/>
          <p:cNvSpPr txBox="1">
            <a:spLocks noChangeArrowheads="1"/>
          </p:cNvSpPr>
          <p:nvPr/>
        </p:nvSpPr>
        <p:spPr bwMode="auto">
          <a:xfrm>
            <a:off x="8459788" y="6351588"/>
            <a:ext cx="627062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5pPr>
            <a:lvl6pPr marL="25146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6pPr>
            <a:lvl7pPr marL="29718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7pPr>
            <a:lvl8pPr marL="34290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8pPr>
            <a:lvl9pPr marL="38862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9pPr>
          </a:lstStyle>
          <a:p>
            <a:pPr eaLnBrk="1" hangingPunct="1"/>
            <a:r>
              <a:rPr lang="en-US" altLang="ko-KR" sz="2400"/>
              <a:t>2-7</a:t>
            </a:r>
            <a:endParaRPr lang="ko-KR" altLang="en-US" sz="24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Ch. 2.</a:t>
            </a: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altLang="ko-KR" dirty="0" smtClean="0">
                <a:solidFill>
                  <a:srgbClr val="FFCDCD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2-2.</a:t>
            </a:r>
          </a:p>
          <a:p>
            <a:pPr lvl="1">
              <a:defRPr/>
            </a:pPr>
            <a:r>
              <a:rPr lang="en-US" altLang="ko-KR" dirty="0" smtClean="0">
                <a:solidFill>
                  <a:srgbClr val="9FE6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Assignments</a:t>
            </a:r>
          </a:p>
          <a:p>
            <a:pPr lvl="3">
              <a:defRPr/>
            </a:pPr>
            <a:endParaRPr lang="en-US" altLang="ko-KR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3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P. 34 problems 1, 2 and 5 </a:t>
            </a:r>
          </a:p>
          <a:p>
            <a:pPr lvl="3">
              <a:defRPr/>
            </a:pPr>
            <a:r>
              <a:rPr lang="en-US" altLang="ko-KR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P. 35 problems 8</a:t>
            </a:r>
          </a:p>
          <a:p>
            <a:pPr lvl="3">
              <a:defRPr/>
            </a:pPr>
            <a:endParaRPr lang="ko-KR" alt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220" name="TextBox 3"/>
          <p:cNvSpPr txBox="1">
            <a:spLocks noChangeArrowheads="1"/>
          </p:cNvSpPr>
          <p:nvPr/>
        </p:nvSpPr>
        <p:spPr bwMode="auto">
          <a:xfrm>
            <a:off x="8459788" y="6351588"/>
            <a:ext cx="627062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5pPr>
            <a:lvl6pPr marL="25146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6pPr>
            <a:lvl7pPr marL="29718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7pPr>
            <a:lvl8pPr marL="34290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8pPr>
            <a:lvl9pPr marL="3886200" indent="-228600" eaLnBrk="0" fontAlgn="base" latinLnBrk="1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굴림" charset="-127"/>
                <a:ea typeface="굴림" charset="-127"/>
              </a:defRPr>
            </a:lvl9pPr>
          </a:lstStyle>
          <a:p>
            <a:pPr eaLnBrk="1" hangingPunct="1"/>
            <a:r>
              <a:rPr lang="en-US" altLang="ko-KR" sz="2400"/>
              <a:t>2-8</a:t>
            </a:r>
            <a:endParaRPr lang="ko-KR" altLang="en-US" sz="24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흐름">
  <a:themeElements>
    <a:clrScheme name="흐름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흐름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흐름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흐름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350</TotalTime>
  <Words>264</Words>
  <Application>Microsoft Office PowerPoint</Application>
  <PresentationFormat>화면 슬라이드 쇼(4:3)</PresentationFormat>
  <Paragraphs>72</Paragraphs>
  <Slides>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14" baseType="lpstr">
      <vt:lpstr>굴림</vt:lpstr>
      <vt:lpstr>Arial</vt:lpstr>
      <vt:lpstr>Wingdings</vt:lpstr>
      <vt:lpstr>Calibri</vt:lpstr>
      <vt:lpstr>맑은 고딕</vt:lpstr>
      <vt:lpstr>Times New Roman</vt:lpstr>
      <vt:lpstr>흐름</vt:lpstr>
      <vt:lpstr>Ch. 2.  THERMODYNAMICS FOR AQUEOUS GEOCHEMISTRY</vt:lpstr>
      <vt:lpstr>Ch. 2.</vt:lpstr>
      <vt:lpstr>Ch. 2.</vt:lpstr>
      <vt:lpstr>Ch. 2.</vt:lpstr>
      <vt:lpstr>Ch. 2.</vt:lpstr>
      <vt:lpstr>Ch. 2.</vt:lpstr>
      <vt:lpstr>Ch. 2.</vt:lpstr>
    </vt:vector>
  </TitlesOfParts>
  <Company>KWNU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Ch. 3. KINETIC VS. EQUILIBRIUM MODELING</dc:title>
  <dc:creator>JYU</dc:creator>
  <cp:lastModifiedBy>jyy</cp:lastModifiedBy>
  <cp:revision>12</cp:revision>
  <dcterms:created xsi:type="dcterms:W3CDTF">2011-10-08T11:25:43Z</dcterms:created>
  <dcterms:modified xsi:type="dcterms:W3CDTF">2014-03-14T04:10:37Z</dcterms:modified>
</cp:coreProperties>
</file>

<file path=docProps/thumbnail.jpeg>
</file>